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6.xml" ContentType="application/vnd.openxmlformats-officedocument.presentationml.tags+xml"/>
  <Default Extension="png" ContentType="image/png"/>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6" r:id="rId7"/>
    <p:sldId id="267" r:id="rId8"/>
    <p:sldId id="261" r:id="rId9"/>
    <p:sldId id="262" r:id="rId10"/>
    <p:sldId id="263" r:id="rId11"/>
    <p:sldId id="264"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00" d="100"/>
          <a:sy n="400" d="100"/>
        </p:scale>
        <p:origin x="5424" y="751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39AD67-2821-4A65-A262-74872263DF05}" type="datetimeFigureOut">
              <a:rPr lang="en-US" smtClean="0"/>
              <a:t>2/17/2016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E42E55-9CB4-46B6-8A40-325F1C7B4AC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E42E55-9CB4-46B6-8A40-325F1C7B4ACE}" type="slidenum">
              <a:rPr lang="en-US" smtClean="0"/>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62F8EF-E214-4068-A7A0-AE6A5E772B42}"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ED988-849D-44B5-9134-50CE2B4BD5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62F8EF-E214-4068-A7A0-AE6A5E772B42}"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ED988-849D-44B5-9134-50CE2B4BD5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62F8EF-E214-4068-A7A0-AE6A5E772B42}"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ED988-849D-44B5-9134-50CE2B4BD5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62F8EF-E214-4068-A7A0-AE6A5E772B42}"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ED988-849D-44B5-9134-50CE2B4BD5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62F8EF-E214-4068-A7A0-AE6A5E772B42}"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ED988-849D-44B5-9134-50CE2B4BD5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62F8EF-E214-4068-A7A0-AE6A5E772B42}" type="datetimeFigureOut">
              <a:rPr lang="en-US" smtClean="0"/>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ED988-849D-44B5-9134-50CE2B4BD5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62F8EF-E214-4068-A7A0-AE6A5E772B42}" type="datetimeFigureOut">
              <a:rPr lang="en-US" smtClean="0"/>
              <a:t>2/17/2016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7ED988-849D-44B5-9134-50CE2B4BD5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62F8EF-E214-4068-A7A0-AE6A5E772B42}" type="datetimeFigureOut">
              <a:rPr lang="en-US" smtClean="0"/>
              <a:t>2/17/2016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7ED988-849D-44B5-9134-50CE2B4BD5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62F8EF-E214-4068-A7A0-AE6A5E772B42}" type="datetimeFigureOut">
              <a:rPr lang="en-US" smtClean="0"/>
              <a:t>2/17/2016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7ED988-849D-44B5-9134-50CE2B4BD5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62F8EF-E214-4068-A7A0-AE6A5E772B42}" type="datetimeFigureOut">
              <a:rPr lang="en-US" smtClean="0"/>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ED988-849D-44B5-9134-50CE2B4BD5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62F8EF-E214-4068-A7A0-AE6A5E772B42}" type="datetimeFigureOut">
              <a:rPr lang="en-US" smtClean="0"/>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ED988-849D-44B5-9134-50CE2B4BD5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2F8EF-E214-4068-A7A0-AE6A5E772B42}" type="datetimeFigureOut">
              <a:rPr lang="en-US" smtClean="0"/>
              <a:t>2/17/2016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ED988-849D-44B5-9134-50CE2B4BD5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gif"/><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Module – Groundwater Level Measurement</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Enclosure</a:t>
            </a:r>
            <a:endParaRPr lang="en-US" dirty="0"/>
          </a:p>
        </p:txBody>
      </p:sp>
      <p:graphicFrame>
        <p:nvGraphicFramePr>
          <p:cNvPr id="4" name="Table 3"/>
          <p:cNvGraphicFramePr>
            <a:graphicFrameLocks noGrp="1"/>
          </p:cNvGraphicFramePr>
          <p:nvPr/>
        </p:nvGraphicFramePr>
        <p:xfrm>
          <a:off x="228600" y="1371600"/>
          <a:ext cx="8762999" cy="5410204"/>
        </p:xfrm>
        <a:graphic>
          <a:graphicData uri="http://schemas.openxmlformats.org/drawingml/2006/table">
            <a:tbl>
              <a:tblPr/>
              <a:tblGrid>
                <a:gridCol w="2362200"/>
                <a:gridCol w="6400799"/>
              </a:tblGrid>
              <a:tr h="1161434">
                <a:tc>
                  <a:txBody>
                    <a:bodyPr/>
                    <a:lstStyle/>
                    <a:p>
                      <a:pPr>
                        <a:spcAft>
                          <a:spcPts val="400"/>
                        </a:spcAft>
                      </a:pPr>
                      <a:r>
                        <a:rPr lang="en-US" sz="2000" b="1" spc="-15" dirty="0">
                          <a:latin typeface="Arial"/>
                          <a:ea typeface="Times New Roman"/>
                        </a:rPr>
                        <a:t>Enclosure for Pressure sensor and data logger</a:t>
                      </a:r>
                      <a:endParaRPr lang="en-US" sz="2400" dirty="0">
                        <a:latin typeface="Times New Roman"/>
                        <a:ea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en-US" sz="2000" spc="-5">
                          <a:latin typeface="Arial"/>
                          <a:ea typeface="Times New Roman"/>
                        </a:rPr>
                        <a:t>Data logger should be concealed into a single tubular enclosure, which is waterproof and corrosion proof. </a:t>
                      </a:r>
                      <a:endParaRPr lang="en-US" sz="2400">
                        <a:latin typeface="Times New Roman"/>
                        <a:ea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575809">
                <a:tc>
                  <a:txBody>
                    <a:bodyPr/>
                    <a:lstStyle/>
                    <a:p>
                      <a:pPr>
                        <a:spcAft>
                          <a:spcPts val="400"/>
                        </a:spcAft>
                      </a:pPr>
                      <a:r>
                        <a:rPr lang="en-US" sz="2000" spc="-15">
                          <a:latin typeface="Arial"/>
                          <a:ea typeface="Times New Roman"/>
                        </a:rPr>
                        <a:t>Dimensions </a:t>
                      </a:r>
                      <a:endParaRPr lang="en-US" sz="2400">
                        <a:latin typeface="Times New Roman"/>
                        <a:ea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300"/>
                        </a:spcAft>
                      </a:pPr>
                      <a:r>
                        <a:rPr lang="en-US" sz="2000" spc="-5">
                          <a:latin typeface="Arial"/>
                          <a:ea typeface="Times New Roman"/>
                        </a:rPr>
                        <a:t>Outer diameter : &lt; 75 mm</a:t>
                      </a:r>
                      <a:endParaRPr lang="en-US" sz="2400">
                        <a:latin typeface="Times New Roman"/>
                        <a:ea typeface="Times New Roman"/>
                      </a:endParaRPr>
                    </a:p>
                  </a:txBody>
                  <a:tcPr marL="39757" marR="39757"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774288">
                <a:tc>
                  <a:txBody>
                    <a:bodyPr/>
                    <a:lstStyle/>
                    <a:p>
                      <a:pPr>
                        <a:spcAft>
                          <a:spcPts val="400"/>
                        </a:spcAft>
                      </a:pPr>
                      <a:r>
                        <a:rPr lang="en-US" sz="2000" spc="-15">
                          <a:latin typeface="Arial"/>
                          <a:ea typeface="Times New Roman"/>
                        </a:rPr>
                        <a:t>Material </a:t>
                      </a:r>
                      <a:endParaRPr lang="en-US" sz="2400">
                        <a:latin typeface="Times New Roman"/>
                        <a:ea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300"/>
                        </a:spcAft>
                      </a:pPr>
                      <a:r>
                        <a:rPr lang="en-US" sz="2000">
                          <a:latin typeface="Arial"/>
                          <a:ea typeface="Times New Roman"/>
                        </a:rPr>
                        <a:t>Titanium, Stainless Steel  or other corrosion resistance</a:t>
                      </a:r>
                      <a:r>
                        <a:rPr lang="en-US" sz="2000" spc="50">
                          <a:latin typeface="Arial"/>
                          <a:ea typeface="Times New Roman"/>
                        </a:rPr>
                        <a:t> material</a:t>
                      </a:r>
                      <a:endParaRPr lang="en-US" sz="2400">
                        <a:latin typeface="Times New Roman"/>
                        <a:ea typeface="Times New Roman"/>
                      </a:endParaRPr>
                    </a:p>
                  </a:txBody>
                  <a:tcPr marL="39757" marR="39757"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2322864">
                <a:tc>
                  <a:txBody>
                    <a:bodyPr/>
                    <a:lstStyle/>
                    <a:p>
                      <a:pPr>
                        <a:spcAft>
                          <a:spcPts val="0"/>
                        </a:spcAft>
                      </a:pPr>
                      <a:r>
                        <a:rPr lang="en-US" sz="2000">
                          <a:solidFill>
                            <a:srgbClr val="000000"/>
                          </a:solidFill>
                          <a:latin typeface="Arial"/>
                          <a:ea typeface="Times New Roman"/>
                        </a:rPr>
                        <a:t>Installation </a:t>
                      </a:r>
                      <a:endParaRPr lang="en-US" sz="2400">
                        <a:solidFill>
                          <a:srgbClr val="000000"/>
                        </a:solidFill>
                        <a:latin typeface="Times New Roman"/>
                        <a:ea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300"/>
                        </a:spcAft>
                      </a:pPr>
                      <a:r>
                        <a:rPr lang="en-US" sz="2000" dirty="0">
                          <a:solidFill>
                            <a:srgbClr val="000000"/>
                          </a:solidFill>
                          <a:latin typeface="Arial"/>
                          <a:ea typeface="Times New Roman"/>
                        </a:rPr>
                        <a:t>The data logger should be provided with a suspension bracket allowing secure installation within the </a:t>
                      </a:r>
                      <a:r>
                        <a:rPr lang="en-US" sz="2000" dirty="0" err="1">
                          <a:solidFill>
                            <a:srgbClr val="000000"/>
                          </a:solidFill>
                          <a:latin typeface="Arial"/>
                          <a:ea typeface="Times New Roman"/>
                        </a:rPr>
                        <a:t>Piezometers</a:t>
                      </a:r>
                      <a:r>
                        <a:rPr lang="en-US" sz="2000" dirty="0">
                          <a:solidFill>
                            <a:srgbClr val="000000"/>
                          </a:solidFill>
                          <a:latin typeface="Arial"/>
                          <a:ea typeface="Times New Roman"/>
                        </a:rPr>
                        <a:t>’ head-works, including appropriate cable mounting to allow the sensor to be adjusted to the required depth, in a stable and reproducible manner. </a:t>
                      </a:r>
                      <a:endParaRPr lang="en-US" sz="2400" dirty="0">
                        <a:solidFill>
                          <a:srgbClr val="000000"/>
                        </a:solidFill>
                        <a:latin typeface="Times New Roman"/>
                        <a:ea typeface="Times New Roman"/>
                      </a:endParaRPr>
                    </a:p>
                  </a:txBody>
                  <a:tcPr marL="39757" marR="39757"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575809">
                <a:tc>
                  <a:txBody>
                    <a:bodyPr/>
                    <a:lstStyle/>
                    <a:p>
                      <a:pPr>
                        <a:spcAft>
                          <a:spcPts val="400"/>
                        </a:spcAft>
                      </a:pPr>
                      <a:r>
                        <a:rPr lang="en-US" sz="2000" spc="-15">
                          <a:latin typeface="Arial"/>
                          <a:ea typeface="Times New Roman"/>
                        </a:rPr>
                        <a:t>Ambient Condition</a:t>
                      </a:r>
                      <a:endParaRPr lang="en-US" sz="2400">
                        <a:latin typeface="Times New Roman"/>
                        <a:ea typeface="Times New Roman"/>
                      </a:endParaRPr>
                    </a:p>
                  </a:txBody>
                  <a:tcPr marL="39757" marR="39757" marT="0" marB="0">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300"/>
                        </a:spcAft>
                      </a:pPr>
                      <a:r>
                        <a:rPr lang="en-US" sz="2000" spc="-5" dirty="0">
                          <a:latin typeface="Arial"/>
                          <a:ea typeface="Times New Roman"/>
                        </a:rPr>
                        <a:t>Up to 60</a:t>
                      </a:r>
                      <a:r>
                        <a:rPr lang="en-US" sz="2000" spc="-5" baseline="30000" dirty="0">
                          <a:latin typeface="Arial"/>
                          <a:ea typeface="Times New Roman"/>
                        </a:rPr>
                        <a:t> 0</a:t>
                      </a:r>
                      <a:r>
                        <a:rPr lang="en-US" sz="2000" spc="-5" dirty="0">
                          <a:latin typeface="Arial"/>
                          <a:ea typeface="Times New Roman"/>
                        </a:rPr>
                        <a:t> C and 100% humidity</a:t>
                      </a:r>
                      <a:endParaRPr lang="en-US" sz="2400" dirty="0">
                        <a:latin typeface="Times New Roman"/>
                        <a:ea typeface="Times New Roman"/>
                      </a:endParaRPr>
                    </a:p>
                  </a:txBody>
                  <a:tcPr marL="39757" marR="39757"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pc="-15" dirty="0" smtClean="0">
                <a:latin typeface="Arial"/>
                <a:ea typeface="Times New Roman"/>
              </a:rPr>
              <a:t>Cable </a:t>
            </a:r>
            <a:endParaRPr lang="en-US" dirty="0"/>
          </a:p>
        </p:txBody>
      </p:sp>
      <p:graphicFrame>
        <p:nvGraphicFramePr>
          <p:cNvPr id="4" name="Table 3"/>
          <p:cNvGraphicFramePr>
            <a:graphicFrameLocks noGrp="1"/>
          </p:cNvGraphicFramePr>
          <p:nvPr/>
        </p:nvGraphicFramePr>
        <p:xfrm>
          <a:off x="0" y="1146143"/>
          <a:ext cx="9144000" cy="5635657"/>
        </p:xfrm>
        <a:graphic>
          <a:graphicData uri="http://schemas.openxmlformats.org/drawingml/2006/table">
            <a:tbl>
              <a:tblPr/>
              <a:tblGrid>
                <a:gridCol w="9144000"/>
              </a:tblGrid>
              <a:tr h="230648">
                <a:tc>
                  <a:txBody>
                    <a:bodyPr/>
                    <a:lstStyle/>
                    <a:p>
                      <a:pPr>
                        <a:spcAft>
                          <a:spcPts val="300"/>
                        </a:spcAft>
                      </a:pPr>
                      <a:endParaRPr lang="en-US" sz="1800" dirty="0">
                        <a:latin typeface="Times New Roman"/>
                        <a:ea typeface="Times New Roman"/>
                      </a:endParaRPr>
                    </a:p>
                  </a:txBody>
                  <a:tcPr marL="39757" marR="39757"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310151">
                <a:tc>
                  <a:txBody>
                    <a:bodyPr/>
                    <a:lstStyle/>
                    <a:p>
                      <a:pPr>
                        <a:spcAft>
                          <a:spcPts val="300"/>
                        </a:spcAft>
                      </a:pPr>
                      <a:r>
                        <a:rPr lang="en-US" sz="1600">
                          <a:latin typeface="Arial"/>
                          <a:ea typeface="Times New Roman"/>
                        </a:rPr>
                        <a:t>Strength members for good longitudinal stability of cable.</a:t>
                      </a:r>
                      <a:endParaRPr lang="en-US" sz="1800">
                        <a:latin typeface="Times New Roman"/>
                        <a:ea typeface="Times New Roman"/>
                      </a:endParaRPr>
                    </a:p>
                  </a:txBody>
                  <a:tcPr marL="39757" marR="39757"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930454">
                <a:tc>
                  <a:txBody>
                    <a:bodyPr/>
                    <a:lstStyle/>
                    <a:p>
                      <a:pPr>
                        <a:spcAft>
                          <a:spcPts val="300"/>
                        </a:spcAft>
                      </a:pPr>
                      <a:r>
                        <a:rPr lang="en-US" sz="1600">
                          <a:latin typeface="Arial"/>
                          <a:ea typeface="Times New Roman"/>
                        </a:rPr>
                        <a:t>Incorporated PTEF or equivalent vent tube for barometric air pressure compensation of the vented gauge pressure sensors (</a:t>
                      </a:r>
                      <a:r>
                        <a:rPr lang="en-US" sz="1600" b="1" i="1">
                          <a:latin typeface="Arial"/>
                          <a:ea typeface="Times New Roman"/>
                        </a:rPr>
                        <a:t>applicable only in case of vented sensor, not applicable for Non-Vented Sensor with barometric correction sensor</a:t>
                      </a:r>
                      <a:r>
                        <a:rPr lang="en-US" sz="1600">
                          <a:latin typeface="Arial"/>
                          <a:ea typeface="Times New Roman"/>
                        </a:rPr>
                        <a:t>)</a:t>
                      </a:r>
                      <a:endParaRPr lang="en-US" sz="1800">
                        <a:latin typeface="Times New Roman"/>
                        <a:ea typeface="Times New Roman"/>
                      </a:endParaRPr>
                    </a:p>
                  </a:txBody>
                  <a:tcPr marL="39757" marR="39757"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1085530">
                <a:tc>
                  <a:txBody>
                    <a:bodyPr/>
                    <a:lstStyle/>
                    <a:p>
                      <a:pPr>
                        <a:spcAft>
                          <a:spcPts val="300"/>
                        </a:spcAft>
                      </a:pPr>
                      <a:r>
                        <a:rPr lang="en-US" sz="1600">
                          <a:latin typeface="Arial"/>
                          <a:ea typeface="Times New Roman"/>
                        </a:rPr>
                        <a:t>A moisture blocking system based on a hydrophobic filter and desiccators, to prevent condensation of water in the vent tube and in the sensor. The desiccant shall be replaceable. (</a:t>
                      </a:r>
                      <a:r>
                        <a:rPr lang="en-US" sz="1600" b="1" i="1">
                          <a:latin typeface="Arial"/>
                          <a:ea typeface="Times New Roman"/>
                        </a:rPr>
                        <a:t>applicable only in case of vented sensor, not applicable for Non-Vented Sensor with barometric correction sensor</a:t>
                      </a:r>
                      <a:r>
                        <a:rPr lang="en-US" sz="1600">
                          <a:latin typeface="Arial"/>
                          <a:ea typeface="Times New Roman"/>
                        </a:rPr>
                        <a:t>)</a:t>
                      </a:r>
                      <a:endParaRPr lang="en-US" sz="1800">
                        <a:latin typeface="Times New Roman"/>
                        <a:ea typeface="Times New Roman"/>
                      </a:endParaRPr>
                    </a:p>
                  </a:txBody>
                  <a:tcPr marL="39757" marR="39757"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1550757">
                <a:tc>
                  <a:txBody>
                    <a:bodyPr/>
                    <a:lstStyle/>
                    <a:p>
                      <a:pPr>
                        <a:spcAft>
                          <a:spcPts val="300"/>
                        </a:spcAft>
                      </a:pPr>
                      <a:r>
                        <a:rPr lang="en-US" sz="1600">
                          <a:latin typeface="Arial"/>
                          <a:ea typeface="Times New Roman"/>
                        </a:rPr>
                        <a:t>The desiccant capacity should be adequate for at least 6 months of unattended operations under the worst environmental conditions. For each instrument, two desiccant replacements should be part of the delivery. (The total desiccant shall be three including the two replacements) (</a:t>
                      </a:r>
                      <a:r>
                        <a:rPr lang="en-US" sz="1600" b="1" i="1">
                          <a:latin typeface="Arial"/>
                          <a:ea typeface="Times New Roman"/>
                        </a:rPr>
                        <a:t>applicable only in case of vented sensor, not applicable for Non-Vented Sensor with barometric correction sensor</a:t>
                      </a:r>
                      <a:r>
                        <a:rPr lang="en-US" sz="1600">
                          <a:latin typeface="Arial"/>
                          <a:ea typeface="Times New Roman"/>
                        </a:rPr>
                        <a:t>)</a:t>
                      </a:r>
                      <a:endParaRPr lang="en-US" sz="1800">
                        <a:latin typeface="Times New Roman"/>
                        <a:ea typeface="Times New Roman"/>
                      </a:endParaRPr>
                    </a:p>
                  </a:txBody>
                  <a:tcPr marL="39757" marR="39757"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310151">
                <a:tc>
                  <a:txBody>
                    <a:bodyPr/>
                    <a:lstStyle/>
                    <a:p>
                      <a:pPr>
                        <a:spcAft>
                          <a:spcPts val="300"/>
                        </a:spcAft>
                      </a:pPr>
                      <a:r>
                        <a:rPr lang="en-US" sz="1600">
                          <a:latin typeface="Arial"/>
                          <a:ea typeface="Times New Roman"/>
                        </a:rPr>
                        <a:t>The cable and contacts should be fixed or quick connect.</a:t>
                      </a:r>
                      <a:endParaRPr lang="en-US" sz="1800">
                        <a:latin typeface="Times New Roman"/>
                        <a:ea typeface="Times New Roman"/>
                      </a:endParaRPr>
                    </a:p>
                  </a:txBody>
                  <a:tcPr marL="39757" marR="39757"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310151">
                <a:tc>
                  <a:txBody>
                    <a:bodyPr/>
                    <a:lstStyle/>
                    <a:p>
                      <a:pPr>
                        <a:spcAft>
                          <a:spcPts val="300"/>
                        </a:spcAft>
                      </a:pPr>
                      <a:r>
                        <a:rPr lang="en-US" sz="1600">
                          <a:latin typeface="Arial"/>
                          <a:ea typeface="Times New Roman"/>
                        </a:rPr>
                        <a:t>Cable should have good flexibility and durability.</a:t>
                      </a:r>
                      <a:endParaRPr lang="en-US" sz="1800">
                        <a:latin typeface="Times New Roman"/>
                        <a:ea typeface="Times New Roman"/>
                      </a:endParaRPr>
                    </a:p>
                  </a:txBody>
                  <a:tcPr marL="39757" marR="39757"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230648">
                <a:tc>
                  <a:txBody>
                    <a:bodyPr/>
                    <a:lstStyle/>
                    <a:p>
                      <a:pPr marL="228600" indent="-228600">
                        <a:spcAft>
                          <a:spcPts val="300"/>
                        </a:spcAft>
                        <a:tabLst>
                          <a:tab pos="-182880" algn="l"/>
                          <a:tab pos="457200" algn="l"/>
                        </a:tabLst>
                      </a:pPr>
                      <a:r>
                        <a:rPr lang="en-US" sz="1600">
                          <a:latin typeface="Arial"/>
                          <a:ea typeface="Times New Roman"/>
                        </a:rPr>
                        <a:t>Should be of Polyurethane Jacket or better</a:t>
                      </a:r>
                    </a:p>
                  </a:txBody>
                  <a:tcPr marL="39757" marR="39757"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620303">
                <a:tc>
                  <a:txBody>
                    <a:bodyPr/>
                    <a:lstStyle/>
                    <a:p>
                      <a:pPr>
                        <a:spcAft>
                          <a:spcPts val="300"/>
                        </a:spcAft>
                      </a:pPr>
                      <a:r>
                        <a:rPr lang="en-US" sz="1600" dirty="0">
                          <a:latin typeface="Arial"/>
                          <a:ea typeface="Times New Roman"/>
                        </a:rPr>
                        <a:t>The electrical wires shall have sufficient conductivity to allow for extension of the cable to up to 150 </a:t>
                      </a:r>
                      <a:r>
                        <a:rPr lang="en-US" sz="1600" dirty="0" err="1">
                          <a:latin typeface="Arial"/>
                          <a:ea typeface="Times New Roman"/>
                        </a:rPr>
                        <a:t>mt</a:t>
                      </a:r>
                      <a:r>
                        <a:rPr lang="en-US" sz="1600" dirty="0">
                          <a:latin typeface="Arial"/>
                          <a:ea typeface="Times New Roman"/>
                        </a:rPr>
                        <a:t> without degrading accuracy, stability and data communication</a:t>
                      </a:r>
                      <a:endParaRPr lang="en-US" sz="1800" dirty="0">
                        <a:latin typeface="Times New Roman"/>
                        <a:ea typeface="Times New Roman"/>
                      </a:endParaRPr>
                    </a:p>
                  </a:txBody>
                  <a:tcPr marL="39757" marR="39757"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Telemetry System</a:t>
            </a:r>
            <a:endParaRPr lang="en-US" dirty="0"/>
          </a:p>
        </p:txBody>
      </p:sp>
      <p:graphicFrame>
        <p:nvGraphicFramePr>
          <p:cNvPr id="4" name="Table 3"/>
          <p:cNvGraphicFramePr>
            <a:graphicFrameLocks noGrp="1"/>
          </p:cNvGraphicFramePr>
          <p:nvPr/>
        </p:nvGraphicFramePr>
        <p:xfrm>
          <a:off x="0" y="1447800"/>
          <a:ext cx="9144000" cy="5499100"/>
        </p:xfrm>
        <a:graphic>
          <a:graphicData uri="http://schemas.openxmlformats.org/drawingml/2006/table">
            <a:tbl>
              <a:tblPr/>
              <a:tblGrid>
                <a:gridCol w="3073127"/>
                <a:gridCol w="6070873"/>
              </a:tblGrid>
              <a:tr h="2705100">
                <a:tc>
                  <a:txBody>
                    <a:bodyPr/>
                    <a:lstStyle/>
                    <a:p>
                      <a:pPr>
                        <a:spcAft>
                          <a:spcPts val="400"/>
                        </a:spcAft>
                      </a:pPr>
                      <a:r>
                        <a:rPr lang="en-US" sz="1800" b="1" spc="-15" dirty="0">
                          <a:latin typeface="Arial"/>
                          <a:ea typeface="Times New Roman"/>
                        </a:rPr>
                        <a:t>Telemetry System</a:t>
                      </a:r>
                      <a:endParaRPr lang="en-US" sz="2800"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a:spcAft>
                          <a:spcPts val="400"/>
                        </a:spcAft>
                      </a:pPr>
                      <a:r>
                        <a:rPr lang="en-US" sz="1800" spc="-5" dirty="0">
                          <a:latin typeface="Arial"/>
                          <a:ea typeface="Times New Roman"/>
                        </a:rPr>
                        <a:t>GSM/ GPRS/edge based data transmission system with at least </a:t>
                      </a:r>
                      <a:r>
                        <a:rPr lang="en-US" sz="1800" b="1" spc="-5" dirty="0">
                          <a:latin typeface="Arial"/>
                          <a:ea typeface="Times New Roman"/>
                        </a:rPr>
                        <a:t>two years</a:t>
                      </a:r>
                      <a:r>
                        <a:rPr lang="en-US" sz="1800" spc="-5" dirty="0">
                          <a:latin typeface="Arial"/>
                          <a:ea typeface="Times New Roman"/>
                        </a:rPr>
                        <a:t> power backup (see supplementary Specification)</a:t>
                      </a:r>
                      <a:endParaRPr lang="en-US" sz="2800" dirty="0">
                        <a:latin typeface="Times New Roman"/>
                        <a:ea typeface="Times New Roman"/>
                      </a:endParaRPr>
                    </a:p>
                    <a:p>
                      <a:pPr marL="6350">
                        <a:spcAft>
                          <a:spcPts val="400"/>
                        </a:spcAft>
                      </a:pPr>
                      <a:r>
                        <a:rPr lang="en-US" sz="1800" spc="-5" dirty="0">
                          <a:latin typeface="Arial"/>
                          <a:ea typeface="Times New Roman"/>
                        </a:rPr>
                        <a:t>Bidder is to acquire, manage, and operate a data collection, storage, processing, and dissemination to support the activities as shown in Annexure-1. The bidder shall arrange cloud server as primary server (meeting requirements given in </a:t>
                      </a:r>
                      <a:r>
                        <a:rPr lang="en-US" sz="1800" b="1" spc="-5" dirty="0">
                          <a:latin typeface="Arial"/>
                          <a:ea typeface="Times New Roman"/>
                        </a:rPr>
                        <a:t>Annexure-1</a:t>
                      </a:r>
                      <a:r>
                        <a:rPr lang="en-US" sz="1800" spc="-5" dirty="0">
                          <a:latin typeface="Arial"/>
                          <a:ea typeface="Times New Roman"/>
                        </a:rPr>
                        <a:t> (at next page) and a hardware server/storage system for additional backup to be kept with the purchaser</a:t>
                      </a:r>
                      <a:endParaRPr lang="en-US" sz="2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5876">
                <a:tc>
                  <a:txBody>
                    <a:bodyPr/>
                    <a:lstStyle/>
                    <a:p>
                      <a:pPr>
                        <a:spcAft>
                          <a:spcPts val="400"/>
                        </a:spcAft>
                      </a:pPr>
                      <a:r>
                        <a:rPr lang="en-US" sz="1800" spc="-15">
                          <a:latin typeface="Arial"/>
                          <a:ea typeface="Times New Roman"/>
                        </a:rPr>
                        <a:t>Data Retrieval/Receiving System (DRS)</a:t>
                      </a:r>
                      <a:endParaRPr lang="en-US" sz="28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400"/>
                        </a:spcAft>
                      </a:pPr>
                      <a:r>
                        <a:rPr lang="en-US" sz="1800">
                          <a:latin typeface="Arial"/>
                          <a:ea typeface="Times New Roman"/>
                          <a:cs typeface="Arial"/>
                        </a:rPr>
                        <a:t>The bidder will do Software uploading on server at purchaser’s end to receive data from DWLRs and transmit data to website, as a backup to cloud server requested for.</a:t>
                      </a:r>
                      <a:r>
                        <a:rPr lang="en-US" sz="1400">
                          <a:latin typeface="Arial"/>
                          <a:ea typeface="Times New Roman"/>
                          <a:cs typeface="Arial"/>
                        </a:rPr>
                        <a:t>       </a:t>
                      </a:r>
                      <a:endParaRPr lang="en-US" sz="2800">
                        <a:latin typeface="Times New Roman"/>
                        <a:ea typeface="Times New Roman"/>
                      </a:endParaRPr>
                    </a:p>
                    <a:p>
                      <a:pPr>
                        <a:spcAft>
                          <a:spcPts val="400"/>
                        </a:spcAft>
                      </a:pPr>
                      <a:r>
                        <a:rPr lang="en-US" sz="1400">
                          <a:latin typeface="Arial"/>
                          <a:ea typeface="Times New Roman"/>
                          <a:cs typeface="Arial"/>
                        </a:rPr>
                        <a:t> </a:t>
                      </a:r>
                      <a:r>
                        <a:rPr lang="en-US" sz="1800" b="1">
                          <a:latin typeface="Arial"/>
                          <a:ea typeface="Times New Roman"/>
                          <a:cs typeface="Arial"/>
                        </a:rPr>
                        <a:t>Note:</a:t>
                      </a:r>
                      <a:r>
                        <a:rPr lang="en-US" sz="1400">
                          <a:latin typeface="Arial"/>
                          <a:ea typeface="Times New Roman"/>
                          <a:cs typeface="Arial"/>
                        </a:rPr>
                        <a:t> </a:t>
                      </a:r>
                      <a:r>
                        <a:rPr lang="en-US" sz="1800" b="1">
                          <a:latin typeface="Arial"/>
                          <a:ea typeface="Times New Roman"/>
                        </a:rPr>
                        <a:t>A data receiving facility (along with a server, peripherals and other required Operating system, hardware, etc.) shall be purchased separately by the purchaser. </a:t>
                      </a:r>
                      <a:endParaRPr lang="en-US" sz="2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9224">
                <a:tc>
                  <a:txBody>
                    <a:bodyPr/>
                    <a:lstStyle/>
                    <a:p>
                      <a:pPr>
                        <a:spcAft>
                          <a:spcPts val="400"/>
                        </a:spcAft>
                      </a:pPr>
                      <a:r>
                        <a:rPr lang="en-US" sz="1800" spc="-15">
                          <a:latin typeface="Arial"/>
                          <a:ea typeface="Times New Roman"/>
                        </a:rPr>
                        <a:t>DRS cable </a:t>
                      </a:r>
                      <a:endParaRPr lang="en-US" sz="28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400"/>
                        </a:spcAft>
                      </a:pPr>
                      <a:r>
                        <a:rPr lang="en-US" sz="1800" dirty="0">
                          <a:latin typeface="Arial"/>
                          <a:ea typeface="Times New Roman"/>
                          <a:cs typeface="Arial"/>
                        </a:rPr>
                        <a:t>DRS cable of 1 meter length capable to connect DWLR with laptop for data receiving.</a:t>
                      </a:r>
                      <a:endParaRPr lang="en-US" sz="2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Ground Water</a:t>
            </a:r>
            <a:endParaRPr lang="en-US" dirty="0"/>
          </a:p>
        </p:txBody>
      </p:sp>
      <p:sp>
        <p:nvSpPr>
          <p:cNvPr id="3" name="Content Placeholder 2"/>
          <p:cNvSpPr>
            <a:spLocks noGrp="1"/>
          </p:cNvSpPr>
          <p:nvPr>
            <p:ph idx="1"/>
            <p:custDataLst>
              <p:tags r:id="rId3"/>
            </p:custDataLst>
          </p:nvPr>
        </p:nvSpPr>
        <p:spPr>
          <a:xfrm>
            <a:off x="457200" y="1600200"/>
            <a:ext cx="8229600" cy="1524000"/>
          </a:xfrm>
        </p:spPr>
        <p:txBody>
          <a:bodyPr>
            <a:normAutofit fontScale="70000" lnSpcReduction="20000"/>
          </a:bodyPr>
          <a:lstStyle/>
          <a:p>
            <a:r>
              <a:rPr lang="en-US" dirty="0" smtClean="0"/>
              <a:t>Concept</a:t>
            </a:r>
          </a:p>
          <a:p>
            <a:pPr lvl="1"/>
            <a:r>
              <a:rPr lang="en-US" dirty="0" smtClean="0"/>
              <a:t>Continuous ground water levels are </a:t>
            </a:r>
            <a:r>
              <a:rPr lang="en-US" dirty="0"/>
              <a:t>most commonly measured with a submersible pressure </a:t>
            </a:r>
            <a:r>
              <a:rPr lang="en-US" dirty="0" smtClean="0"/>
              <a:t>transducer </a:t>
            </a:r>
          </a:p>
          <a:p>
            <a:pPr lvl="1"/>
            <a:r>
              <a:rPr lang="en-US" dirty="0" smtClean="0"/>
              <a:t>The measured pressure is converted to water depth over the sensor and from that depth to water from the surface can be calculated</a:t>
            </a:r>
          </a:p>
          <a:p>
            <a:pPr lvl="1"/>
            <a:endParaRPr lang="en-US" dirty="0" smtClean="0"/>
          </a:p>
          <a:p>
            <a:pPr marL="0" indent="0">
              <a:buNone/>
            </a:pPr>
            <a:endParaRPr lang="en-US" dirty="0"/>
          </a:p>
        </p:txBody>
      </p:sp>
      <p:pic>
        <p:nvPicPr>
          <p:cNvPr id="2050" name="Picture 2" descr="http://filemaker2-server.cbl.umces.edu/sensorimages/7535-7535.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5400000">
            <a:off x="3047572" y="2895169"/>
            <a:ext cx="2667857" cy="388620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2978939138"/>
      </p:ext>
    </p:extLst>
  </p:cSld>
  <p:clrMapOvr>
    <a:masterClrMapping/>
  </p:clrMapOvr>
  <mc:AlternateContent xmlns:mc="http://schemas.openxmlformats.org/markup-compatibility/2006">
    <mc:Choice xmlns:p14="http://schemas.microsoft.com/office/powerpoint/2010/main" xmlns="" Requires="p14">
      <p:transition spd="slow" p14:dur="2000" advTm="51093"/>
    </mc:Choice>
    <mc:Fallback>
      <p:transition spd="slow" advTm="5109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Ground Water Applications</a:t>
            </a:r>
            <a:endParaRPr lang="en-US" dirty="0"/>
          </a:p>
        </p:txBody>
      </p:sp>
      <p:sp>
        <p:nvSpPr>
          <p:cNvPr id="3" name="Content Placeholder 2"/>
          <p:cNvSpPr>
            <a:spLocks noGrp="1"/>
          </p:cNvSpPr>
          <p:nvPr>
            <p:ph idx="1"/>
            <p:custDataLst>
              <p:tags r:id="rId3"/>
            </p:custDataLst>
          </p:nvPr>
        </p:nvSpPr>
        <p:spPr>
          <a:xfrm>
            <a:off x="457200" y="1447800"/>
            <a:ext cx="4432302" cy="5029200"/>
          </a:xfrm>
        </p:spPr>
        <p:txBody>
          <a:bodyPr>
            <a:normAutofit fontScale="85000" lnSpcReduction="20000"/>
          </a:bodyPr>
          <a:lstStyle/>
          <a:p>
            <a:r>
              <a:rPr lang="en-US" dirty="0" smtClean="0"/>
              <a:t>External Data Logger</a:t>
            </a:r>
          </a:p>
          <a:p>
            <a:pPr lvl="1"/>
            <a:r>
              <a:rPr lang="en-US" dirty="0" smtClean="0"/>
              <a:t>Suited towards adding additional equipment to data loggers such as rainfall, evaporation, or other hydromet measurements</a:t>
            </a:r>
          </a:p>
          <a:p>
            <a:r>
              <a:rPr lang="en-US" dirty="0" smtClean="0"/>
              <a:t>Internal Data Logger</a:t>
            </a:r>
          </a:p>
          <a:p>
            <a:pPr lvl="1"/>
            <a:r>
              <a:rPr lang="en-US" dirty="0" smtClean="0"/>
              <a:t>Standalone system for just ground water level recording</a:t>
            </a:r>
          </a:p>
          <a:p>
            <a:pPr lvl="1"/>
            <a:r>
              <a:rPr lang="en-US" dirty="0" smtClean="0"/>
              <a:t>Internal batteries</a:t>
            </a:r>
          </a:p>
          <a:p>
            <a:pPr lvl="1"/>
            <a:r>
              <a:rPr lang="en-US" dirty="0" smtClean="0"/>
              <a:t>No solar panels required</a:t>
            </a:r>
          </a:p>
          <a:p>
            <a:pPr lvl="1"/>
            <a:r>
              <a:rPr lang="en-US" dirty="0" smtClean="0"/>
              <a:t>Additional features such as GPRS and water quality</a:t>
            </a:r>
            <a:endParaRPr 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889502" y="1981200"/>
            <a:ext cx="4254498" cy="3495254"/>
          </a:xfrm>
          <a:prstGeom prst="rect">
            <a:avLst/>
          </a:prstGeom>
        </p:spPr>
      </p:pic>
    </p:spTree>
    <p:custDataLst>
      <p:tags r:id="rId1"/>
    </p:custDataLst>
    <p:extLst>
      <p:ext uri="{BB962C8B-B14F-4D97-AF65-F5344CB8AC3E}">
        <p14:creationId xmlns:p14="http://schemas.microsoft.com/office/powerpoint/2010/main" xmlns="" val="4153990785"/>
      </p:ext>
    </p:extLst>
  </p:cSld>
  <p:clrMapOvr>
    <a:masterClrMapping/>
  </p:clrMapOvr>
  <mc:AlternateContent xmlns:mc="http://schemas.openxmlformats.org/markup-compatibility/2006">
    <mc:Choice xmlns:p14="http://schemas.microsoft.com/office/powerpoint/2010/main" xmlns="" Requires="p14">
      <p:transition spd="slow" p14:dur="2000" advTm="39118"/>
    </mc:Choice>
    <mc:Fallback>
      <p:transition spd="slow" advTm="3911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Ground Water Continued</a:t>
            </a:r>
            <a:endParaRPr lang="en-US" dirty="0"/>
          </a:p>
        </p:txBody>
      </p:sp>
      <p:sp>
        <p:nvSpPr>
          <p:cNvPr id="3" name="Content Placeholder 2"/>
          <p:cNvSpPr>
            <a:spLocks noGrp="1"/>
          </p:cNvSpPr>
          <p:nvPr>
            <p:ph idx="1"/>
            <p:custDataLst>
              <p:tags r:id="rId3"/>
            </p:custDataLst>
          </p:nvPr>
        </p:nvSpPr>
        <p:spPr>
          <a:xfrm>
            <a:off x="12700" y="1752600"/>
            <a:ext cx="4635500" cy="4389120"/>
          </a:xfrm>
        </p:spPr>
        <p:txBody>
          <a:bodyPr/>
          <a:lstStyle/>
          <a:p>
            <a:r>
              <a:rPr lang="en-US" dirty="0" smtClean="0"/>
              <a:t>Other options</a:t>
            </a:r>
          </a:p>
          <a:p>
            <a:pPr lvl="1"/>
            <a:r>
              <a:rPr lang="en-GB" dirty="0" smtClean="0"/>
              <a:t>Vented cable compensates for barometric pressure changes</a:t>
            </a:r>
          </a:p>
          <a:p>
            <a:pPr lvl="1"/>
            <a:r>
              <a:rPr lang="en-GB" dirty="0" smtClean="0"/>
              <a:t>Non-vented cable requires post-processing to determine water level</a:t>
            </a:r>
            <a:endParaRPr 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653792" y="2438400"/>
            <a:ext cx="4452108" cy="3657599"/>
          </a:xfrm>
          <a:prstGeom prst="rect">
            <a:avLst/>
          </a:prstGeom>
        </p:spPr>
      </p:pic>
    </p:spTree>
    <p:custDataLst>
      <p:tags r:id="rId1"/>
    </p:custDataLst>
    <p:extLst>
      <p:ext uri="{BB962C8B-B14F-4D97-AF65-F5344CB8AC3E}">
        <p14:creationId xmlns:p14="http://schemas.microsoft.com/office/powerpoint/2010/main" xmlns="" val="1650638030"/>
      </p:ext>
    </p:extLst>
  </p:cSld>
  <p:clrMapOvr>
    <a:masterClrMapping/>
  </p:clrMapOvr>
  <mc:AlternateContent xmlns:mc="http://schemas.openxmlformats.org/markup-compatibility/2006">
    <mc:Choice xmlns:p14="http://schemas.microsoft.com/office/powerpoint/2010/main" xmlns="" Requires="p14">
      <p:transition spd="slow" p14:dur="2000" advTm="63284"/>
    </mc:Choice>
    <mc:Fallback>
      <p:transition spd="slow" advTm="63284"/>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DWLR Options</a:t>
            </a:r>
            <a:endParaRPr lang="en-US" dirty="0"/>
          </a:p>
        </p:txBody>
      </p:sp>
      <p:sp>
        <p:nvSpPr>
          <p:cNvPr id="3" name="Content Placeholder 2"/>
          <p:cNvSpPr>
            <a:spLocks noGrp="1"/>
          </p:cNvSpPr>
          <p:nvPr>
            <p:ph idx="1"/>
          </p:nvPr>
        </p:nvSpPr>
        <p:spPr/>
        <p:txBody>
          <a:bodyPr/>
          <a:lstStyle/>
          <a:p>
            <a:r>
              <a:rPr lang="en-US" dirty="0" smtClean="0"/>
              <a:t>Sensor with Vented Pipe</a:t>
            </a:r>
          </a:p>
          <a:p>
            <a:r>
              <a:rPr lang="en-US" dirty="0" smtClean="0"/>
              <a:t>Sensor without Vented Pipe</a:t>
            </a:r>
          </a:p>
          <a:p>
            <a:pPr lvl="1"/>
            <a:r>
              <a:rPr lang="en-US" dirty="0" smtClean="0"/>
              <a:t>Barometric Pressure correction with different sensor</a:t>
            </a:r>
          </a:p>
          <a:p>
            <a:r>
              <a:rPr lang="en-US" dirty="0" smtClean="0"/>
              <a:t>DWLR without Telemetry</a:t>
            </a:r>
          </a:p>
          <a:p>
            <a:pPr lvl="1"/>
            <a:r>
              <a:rPr lang="en-US" dirty="0" smtClean="0"/>
              <a:t>Just the steel wire and data-logger, no telemetry</a:t>
            </a:r>
            <a:endParaRPr lang="en-US" dirty="0"/>
          </a:p>
        </p:txBody>
      </p:sp>
      <p:pic>
        <p:nvPicPr>
          <p:cNvPr id="4" name="Picture 3" descr="Description: Description: http://cclynchblog.com/wp-content/uploads/2012/06/LevelTROLL7001-e1340642464267.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4724400"/>
            <a:ext cx="3200400" cy="2133600"/>
          </a:xfrm>
          <a:prstGeom prst="rect">
            <a:avLst/>
          </a:prstGeom>
          <a:noFill/>
          <a:ln>
            <a:noFill/>
          </a:ln>
        </p:spPr>
      </p:pic>
      <p:pic>
        <p:nvPicPr>
          <p:cNvPr id="5" name="Picture 4" descr="Description: Description: https://tse1.mm.bing.net/th?id=JN.8%2boA5Q8IZnH0qu2g%2f6jcGw&amp;pid=15.1"/>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486400" y="4724400"/>
            <a:ext cx="3657601" cy="2133601"/>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Vented Vs Non Vented</a:t>
            </a:r>
            <a:endParaRPr lang="en-US" dirty="0"/>
          </a:p>
        </p:txBody>
      </p:sp>
      <p:pic>
        <p:nvPicPr>
          <p:cNvPr id="4" name="Picture 3"/>
          <p:cNvPicPr/>
          <p:nvPr/>
        </p:nvPicPr>
        <p:blipFill>
          <a:blip r:embed="rId3" cstate="print"/>
          <a:stretch>
            <a:fillRect/>
          </a:stretch>
        </p:blipFill>
        <p:spPr>
          <a:xfrm>
            <a:off x="0" y="1371601"/>
            <a:ext cx="9144000" cy="5486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Battery Voltage</a:t>
            </a:r>
            <a:endParaRPr lang="en-US" dirty="0"/>
          </a:p>
        </p:txBody>
      </p:sp>
      <p:pic>
        <p:nvPicPr>
          <p:cNvPr id="4" name="Picture 3"/>
          <p:cNvPicPr/>
          <p:nvPr/>
        </p:nvPicPr>
        <p:blipFill>
          <a:blip r:embed="rId2" cstate="print"/>
          <a:stretch>
            <a:fillRect/>
          </a:stretch>
        </p:blipFill>
        <p:spPr>
          <a:xfrm>
            <a:off x="0" y="1447800"/>
            <a:ext cx="9144000" cy="54102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Specifications</a:t>
            </a:r>
            <a:endParaRPr lang="en-US" dirty="0"/>
          </a:p>
        </p:txBody>
      </p:sp>
      <p:graphicFrame>
        <p:nvGraphicFramePr>
          <p:cNvPr id="4" name="Content Placeholder 3"/>
          <p:cNvGraphicFramePr>
            <a:graphicFrameLocks noGrp="1"/>
          </p:cNvGraphicFramePr>
          <p:nvPr>
            <p:ph idx="1"/>
          </p:nvPr>
        </p:nvGraphicFramePr>
        <p:xfrm>
          <a:off x="152400" y="1524002"/>
          <a:ext cx="8991600" cy="5333998"/>
        </p:xfrm>
        <a:graphic>
          <a:graphicData uri="http://schemas.openxmlformats.org/drawingml/2006/table">
            <a:tbl>
              <a:tblPr/>
              <a:tblGrid>
                <a:gridCol w="3021909"/>
                <a:gridCol w="5969691"/>
              </a:tblGrid>
              <a:tr h="290945">
                <a:tc>
                  <a:txBody>
                    <a:bodyPr/>
                    <a:lstStyle/>
                    <a:p>
                      <a:pPr>
                        <a:spcAft>
                          <a:spcPts val="400"/>
                        </a:spcAft>
                      </a:pPr>
                      <a:r>
                        <a:rPr lang="en-US" sz="1600" b="1" spc="-30">
                          <a:latin typeface="Arial"/>
                          <a:ea typeface="Times New Roman"/>
                          <a:cs typeface="Times New Roman"/>
                        </a:rPr>
                        <a:t>Pressure sensor</a:t>
                      </a:r>
                      <a:endParaRPr lang="en-US" sz="2400">
                        <a:latin typeface="Times New Roman"/>
                        <a:ea typeface="Times New Roman"/>
                        <a:cs typeface="Times New Roman"/>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400"/>
                        </a:spcAft>
                      </a:pPr>
                      <a:r>
                        <a:rPr lang="en-US" sz="1600">
                          <a:latin typeface="Arial"/>
                          <a:ea typeface="Times New Roman"/>
                          <a:cs typeface="Times New Roman"/>
                        </a:rPr>
                        <a:t> </a:t>
                      </a:r>
                      <a:endParaRPr lang="en-US" sz="2400">
                        <a:latin typeface="Times New Roman"/>
                        <a:ea typeface="Times New Roman"/>
                        <a:cs typeface="Times New Roman"/>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872836">
                <a:tc>
                  <a:txBody>
                    <a:bodyPr/>
                    <a:lstStyle/>
                    <a:p>
                      <a:pPr>
                        <a:spcAft>
                          <a:spcPts val="400"/>
                        </a:spcAft>
                      </a:pPr>
                      <a:r>
                        <a:rPr lang="en-US" sz="1600" spc="-25">
                          <a:latin typeface="Arial"/>
                          <a:ea typeface="Times New Roman"/>
                          <a:cs typeface="Times New Roman"/>
                        </a:rPr>
                        <a:t>Sensor Type</a:t>
                      </a:r>
                      <a:endParaRPr lang="en-US" sz="2400">
                        <a:latin typeface="Times New Roman"/>
                        <a:ea typeface="Times New Roman"/>
                        <a:cs typeface="Times New Roman"/>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400"/>
                        </a:spcAft>
                      </a:pPr>
                      <a:r>
                        <a:rPr lang="en-US" sz="1600" b="1" spc="-10">
                          <a:latin typeface="Arial"/>
                          <a:ea typeface="Times New Roman"/>
                          <a:cs typeface="Times New Roman"/>
                        </a:rPr>
                        <a:t>Vented Gauge Pressure Sensor</a:t>
                      </a:r>
                      <a:r>
                        <a:rPr lang="en-US" sz="1600" spc="-10">
                          <a:latin typeface="Arial"/>
                          <a:ea typeface="Times New Roman"/>
                          <a:cs typeface="Times New Roman"/>
                        </a:rPr>
                        <a:t> or </a:t>
                      </a:r>
                      <a:r>
                        <a:rPr lang="en-US" sz="1600" b="1" spc="-10">
                          <a:latin typeface="Arial"/>
                          <a:ea typeface="Times New Roman"/>
                          <a:cs typeface="Times New Roman"/>
                        </a:rPr>
                        <a:t>Non Vented Pressure Sensor</a:t>
                      </a:r>
                      <a:r>
                        <a:rPr lang="en-US" sz="1600" spc="-10">
                          <a:latin typeface="Arial"/>
                          <a:ea typeface="Times New Roman"/>
                          <a:cs typeface="Times New Roman"/>
                        </a:rPr>
                        <a:t> with Barometric Pressure Correction for Individual Sensor *See Explanatory note below the table.</a:t>
                      </a:r>
                      <a:endParaRPr lang="en-US" sz="2400">
                        <a:latin typeface="Times New Roman"/>
                        <a:ea typeface="Times New Roman"/>
                        <a:cs typeface="Times New Roman"/>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1260764">
                <a:tc>
                  <a:txBody>
                    <a:bodyPr/>
                    <a:lstStyle/>
                    <a:p>
                      <a:pPr>
                        <a:spcAft>
                          <a:spcPts val="400"/>
                        </a:spcAft>
                      </a:pPr>
                      <a:r>
                        <a:rPr lang="en-US" sz="1600" spc="-5">
                          <a:latin typeface="Arial"/>
                          <a:ea typeface="Times New Roman"/>
                          <a:cs typeface="Times New Roman"/>
                        </a:rPr>
                        <a:t>Measuring Range</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400"/>
                        </a:spcAft>
                      </a:pPr>
                      <a:r>
                        <a:rPr lang="en-US" sz="1600" spc="15">
                          <a:latin typeface="Arial"/>
                          <a:ea typeface="Times New Roman"/>
                          <a:cs typeface="Times New Roman"/>
                        </a:rPr>
                        <a:t>0-50 m (water column) :</a:t>
                      </a:r>
                      <a:endParaRPr lang="en-US" sz="2400">
                        <a:latin typeface="Times New Roman"/>
                        <a:ea typeface="Times New Roman"/>
                        <a:cs typeface="Times New Roman"/>
                      </a:endParaRPr>
                    </a:p>
                    <a:p>
                      <a:pPr>
                        <a:spcAft>
                          <a:spcPts val="0"/>
                        </a:spcAft>
                      </a:pPr>
                      <a:r>
                        <a:rPr lang="en-US" sz="1600" i="1">
                          <a:solidFill>
                            <a:srgbClr val="000000"/>
                          </a:solidFill>
                          <a:latin typeface="Arial"/>
                          <a:ea typeface="Times New Roman"/>
                          <a:cs typeface="Times New Roman"/>
                        </a:rPr>
                        <a:t>However, the full scale measuring range and installation depth will be specified by the implementing Agency depending upon their local requirements. </a:t>
                      </a:r>
                      <a:endParaRPr lang="en-US" sz="24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290945">
                <a:tc>
                  <a:txBody>
                    <a:bodyPr/>
                    <a:lstStyle/>
                    <a:p>
                      <a:pPr>
                        <a:spcAft>
                          <a:spcPts val="400"/>
                        </a:spcAft>
                      </a:pPr>
                      <a:r>
                        <a:rPr lang="en-US" sz="1600" spc="-20">
                          <a:latin typeface="Arial"/>
                          <a:ea typeface="Times New Roman"/>
                          <a:cs typeface="Times New Roman"/>
                        </a:rPr>
                        <a:t>Overall Accuracy</a:t>
                      </a:r>
                      <a:endParaRPr lang="en-US" sz="2400">
                        <a:latin typeface="Times New Roman"/>
                        <a:ea typeface="Times New Roman"/>
                        <a:cs typeface="Times New Roman"/>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400"/>
                        </a:spcAft>
                      </a:pPr>
                      <a:r>
                        <a:rPr lang="en-US" sz="1600" spc="20">
                          <a:latin typeface="Arial"/>
                          <a:ea typeface="Times New Roman"/>
                          <a:cs typeface="Times New Roman"/>
                        </a:rPr>
                        <a:t>0.1% Full Scale or better </a:t>
                      </a:r>
                      <a:endParaRPr lang="en-US" sz="2400">
                        <a:latin typeface="Times New Roman"/>
                        <a:ea typeface="Times New Roman"/>
                        <a:cs typeface="Times New Roman"/>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581891">
                <a:tc>
                  <a:txBody>
                    <a:bodyPr/>
                    <a:lstStyle/>
                    <a:p>
                      <a:pPr>
                        <a:spcAft>
                          <a:spcPts val="400"/>
                        </a:spcAft>
                      </a:pPr>
                      <a:r>
                        <a:rPr lang="en-US" sz="1600" spc="-20">
                          <a:latin typeface="Arial"/>
                          <a:ea typeface="Times New Roman"/>
                          <a:cs typeface="Times New Roman"/>
                        </a:rPr>
                        <a:t>Temperature Coefficient</a:t>
                      </a:r>
                      <a:endParaRPr lang="en-US" sz="2400">
                        <a:latin typeface="Times New Roman"/>
                        <a:ea typeface="Times New Roman"/>
                        <a:cs typeface="Times New Roman"/>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400"/>
                        </a:spcAft>
                      </a:pPr>
                      <a:r>
                        <a:rPr lang="en-US" sz="1600" spc="20">
                          <a:latin typeface="Arial"/>
                          <a:ea typeface="Times New Roman"/>
                          <a:cs typeface="Times New Roman"/>
                        </a:rPr>
                        <a:t>&lt;0.01% Full scale/degree centigrade </a:t>
                      </a:r>
                      <a:r>
                        <a:rPr lang="en-US" sz="1600">
                          <a:latin typeface="Arial"/>
                          <a:ea typeface="Times New Roman"/>
                          <a:cs typeface="Times New Roman"/>
                        </a:rPr>
                        <a:t>for water temperatures between 10 degree centigrade and 40 degree centigrade </a:t>
                      </a:r>
                      <a:endParaRPr lang="en-US" sz="2400">
                        <a:latin typeface="Times New Roman"/>
                        <a:ea typeface="Times New Roman"/>
                        <a:cs typeface="Times New Roman"/>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290945">
                <a:tc>
                  <a:txBody>
                    <a:bodyPr/>
                    <a:lstStyle/>
                    <a:p>
                      <a:pPr>
                        <a:spcAft>
                          <a:spcPts val="400"/>
                        </a:spcAft>
                      </a:pPr>
                      <a:r>
                        <a:rPr lang="en-US" sz="1600" spc="-20">
                          <a:latin typeface="Arial"/>
                          <a:ea typeface="Times New Roman"/>
                          <a:cs typeface="Times New Roman"/>
                        </a:rPr>
                        <a:t>Reproducibility</a:t>
                      </a:r>
                      <a:endParaRPr lang="en-US" sz="2400">
                        <a:latin typeface="Times New Roman"/>
                        <a:ea typeface="Times New Roman"/>
                        <a:cs typeface="Times New Roman"/>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400"/>
                        </a:spcAft>
                      </a:pPr>
                      <a:r>
                        <a:rPr lang="en-US" sz="1600" spc="20">
                          <a:latin typeface="Arial"/>
                          <a:ea typeface="Times New Roman"/>
                          <a:cs typeface="Times New Roman"/>
                        </a:rPr>
                        <a:t>0.05% full scale or better.</a:t>
                      </a:r>
                      <a:endParaRPr lang="en-US" sz="2400">
                        <a:latin typeface="Times New Roman"/>
                        <a:ea typeface="Times New Roman"/>
                        <a:cs typeface="Times New Roman"/>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581891">
                <a:tc>
                  <a:txBody>
                    <a:bodyPr/>
                    <a:lstStyle/>
                    <a:p>
                      <a:pPr>
                        <a:spcAft>
                          <a:spcPts val="400"/>
                        </a:spcAft>
                      </a:pPr>
                      <a:r>
                        <a:rPr lang="en-US" sz="1600" spc="-15">
                          <a:latin typeface="Arial"/>
                          <a:ea typeface="Times New Roman"/>
                          <a:cs typeface="Times New Roman"/>
                        </a:rPr>
                        <a:t>Long Term Stability</a:t>
                      </a:r>
                      <a:endParaRPr lang="en-US" sz="2400">
                        <a:latin typeface="Times New Roman"/>
                        <a:ea typeface="Times New Roman"/>
                        <a:cs typeface="Times New Roman"/>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400"/>
                        </a:spcAft>
                      </a:pPr>
                      <a:r>
                        <a:rPr lang="en-US" sz="1600" spc="40">
                          <a:latin typeface="Arial"/>
                          <a:ea typeface="Times New Roman"/>
                          <a:cs typeface="Times New Roman"/>
                        </a:rPr>
                        <a:t>0.1% Full Scale </a:t>
                      </a:r>
                      <a:r>
                        <a:rPr lang="en-US" sz="1600" spc="20">
                          <a:latin typeface="Arial"/>
                          <a:ea typeface="Times New Roman"/>
                          <a:cs typeface="Times New Roman"/>
                        </a:rPr>
                        <a:t>or better </a:t>
                      </a:r>
                      <a:r>
                        <a:rPr lang="en-US" sz="1600" spc="40">
                          <a:latin typeface="Arial"/>
                          <a:ea typeface="Times New Roman"/>
                          <a:cs typeface="Times New Roman"/>
                        </a:rPr>
                        <a:t>and should ensure long term stability without any field calibration requirements.</a:t>
                      </a:r>
                      <a:endParaRPr lang="en-US" sz="2400">
                        <a:latin typeface="Times New Roman"/>
                        <a:ea typeface="Times New Roman"/>
                        <a:cs typeface="Times New Roman"/>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290945">
                <a:tc>
                  <a:txBody>
                    <a:bodyPr/>
                    <a:lstStyle/>
                    <a:p>
                      <a:pPr>
                        <a:spcAft>
                          <a:spcPts val="400"/>
                        </a:spcAft>
                      </a:pPr>
                      <a:r>
                        <a:rPr lang="en-US" sz="1600" spc="-15">
                          <a:latin typeface="Arial"/>
                          <a:ea typeface="Times New Roman"/>
                          <a:cs typeface="Times New Roman"/>
                        </a:rPr>
                        <a:t>Burst pressure</a:t>
                      </a:r>
                      <a:endParaRPr lang="en-US" sz="2400">
                        <a:latin typeface="Times New Roman"/>
                        <a:ea typeface="Times New Roman"/>
                        <a:cs typeface="Times New Roman"/>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400"/>
                        </a:spcAft>
                      </a:pPr>
                      <a:r>
                        <a:rPr lang="en-US" sz="1600" spc="40">
                          <a:latin typeface="Arial"/>
                          <a:ea typeface="Times New Roman"/>
                          <a:cs typeface="Times New Roman"/>
                        </a:rPr>
                        <a:t>&gt;3 times Full scale.</a:t>
                      </a:r>
                      <a:endParaRPr lang="en-US" sz="2400">
                        <a:latin typeface="Times New Roman"/>
                        <a:ea typeface="Times New Roman"/>
                        <a:cs typeface="Times New Roman"/>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290945">
                <a:tc>
                  <a:txBody>
                    <a:bodyPr/>
                    <a:lstStyle/>
                    <a:p>
                      <a:pPr>
                        <a:spcAft>
                          <a:spcPts val="400"/>
                        </a:spcAft>
                      </a:pPr>
                      <a:r>
                        <a:rPr lang="en-US" sz="1600" spc="-20">
                          <a:latin typeface="Arial"/>
                          <a:ea typeface="Times New Roman"/>
                          <a:cs typeface="Times New Roman"/>
                        </a:rPr>
                        <a:t>Overload pressure</a:t>
                      </a:r>
                      <a:endParaRPr lang="en-US" sz="2400">
                        <a:latin typeface="Times New Roman"/>
                        <a:ea typeface="Times New Roman"/>
                        <a:cs typeface="Times New Roman"/>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400"/>
                        </a:spcAft>
                      </a:pPr>
                      <a:r>
                        <a:rPr lang="en-US" sz="1600" spc="10">
                          <a:latin typeface="Arial"/>
                          <a:ea typeface="Times New Roman"/>
                          <a:cs typeface="Times New Roman"/>
                        </a:rPr>
                        <a:t>2 times full scale </a:t>
                      </a:r>
                      <a:r>
                        <a:rPr lang="en-US" sz="1600" spc="20">
                          <a:latin typeface="Arial"/>
                          <a:ea typeface="Times New Roman"/>
                          <a:cs typeface="Times New Roman"/>
                        </a:rPr>
                        <a:t>or better, </a:t>
                      </a:r>
                      <a:r>
                        <a:rPr lang="en-US" sz="1600">
                          <a:latin typeface="Arial"/>
                          <a:ea typeface="Times New Roman"/>
                          <a:cs typeface="Times New Roman"/>
                        </a:rPr>
                        <a:t>without effect on calibration</a:t>
                      </a:r>
                      <a:r>
                        <a:rPr lang="en-US" sz="1600" spc="10">
                          <a:latin typeface="Arial"/>
                          <a:ea typeface="Times New Roman"/>
                          <a:cs typeface="Times New Roman"/>
                        </a:rPr>
                        <a:t>.</a:t>
                      </a:r>
                      <a:endParaRPr lang="en-US" sz="2400">
                        <a:latin typeface="Times New Roman"/>
                        <a:ea typeface="Times New Roman"/>
                        <a:cs typeface="Times New Roman"/>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581891">
                <a:tc>
                  <a:txBody>
                    <a:bodyPr/>
                    <a:lstStyle/>
                    <a:p>
                      <a:pPr indent="-6350">
                        <a:spcAft>
                          <a:spcPts val="400"/>
                        </a:spcAft>
                      </a:pPr>
                      <a:r>
                        <a:rPr lang="en-US" sz="1600" spc="-10">
                          <a:latin typeface="Arial"/>
                          <a:ea typeface="Times New Roman"/>
                          <a:cs typeface="Times New Roman"/>
                        </a:rPr>
                        <a:t>Over   voltage    protection    on supply &amp; sensor wires</a:t>
                      </a:r>
                      <a:r>
                        <a:rPr lang="en-US" sz="1600">
                          <a:latin typeface="Arial"/>
                          <a:ea typeface="Times New Roman"/>
                          <a:cs typeface="Times New Roman"/>
                        </a:rPr>
                        <a:t> </a:t>
                      </a:r>
                      <a:endParaRPr lang="en-US" sz="2400">
                        <a:latin typeface="Times New Roman"/>
                        <a:ea typeface="Times New Roman"/>
                        <a:cs typeface="Times New Roman"/>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8415" indent="-3175">
                        <a:spcAft>
                          <a:spcPts val="400"/>
                        </a:spcAft>
                      </a:pPr>
                      <a:r>
                        <a:rPr lang="en-US" sz="1600" spc="-5" dirty="0">
                          <a:latin typeface="Arial"/>
                          <a:ea typeface="Times New Roman"/>
                          <a:cs typeface="Times New Roman"/>
                        </a:rPr>
                        <a:t>Over voltage protection should be provided on power </a:t>
                      </a:r>
                      <a:r>
                        <a:rPr lang="en-US" sz="1600" spc="-10" dirty="0">
                          <a:latin typeface="Arial"/>
                          <a:ea typeface="Times New Roman"/>
                          <a:cs typeface="Times New Roman"/>
                        </a:rPr>
                        <a:t>supply lines.</a:t>
                      </a:r>
                      <a:endParaRPr lang="en-US" sz="2400" dirty="0">
                        <a:latin typeface="Times New Roman"/>
                        <a:ea typeface="Times New Roman"/>
                        <a:cs typeface="Times New Roman"/>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spc="-20" dirty="0" smtClean="0">
                <a:latin typeface="Arial"/>
                <a:ea typeface="Times New Roman"/>
                <a:cs typeface="Times New Roman"/>
              </a:rPr>
              <a:t>Data logger</a:t>
            </a:r>
            <a:endParaRPr lang="en-US" dirty="0"/>
          </a:p>
        </p:txBody>
      </p:sp>
      <p:graphicFrame>
        <p:nvGraphicFramePr>
          <p:cNvPr id="4" name="Table 3"/>
          <p:cNvGraphicFramePr>
            <a:graphicFrameLocks noGrp="1"/>
          </p:cNvGraphicFramePr>
          <p:nvPr/>
        </p:nvGraphicFramePr>
        <p:xfrm>
          <a:off x="0" y="1219202"/>
          <a:ext cx="9144000" cy="5410198"/>
        </p:xfrm>
        <a:graphic>
          <a:graphicData uri="http://schemas.openxmlformats.org/drawingml/2006/table">
            <a:tbl>
              <a:tblPr/>
              <a:tblGrid>
                <a:gridCol w="3073127"/>
                <a:gridCol w="6070873"/>
              </a:tblGrid>
              <a:tr h="270510">
                <a:tc>
                  <a:txBody>
                    <a:bodyPr/>
                    <a:lstStyle/>
                    <a:p>
                      <a:pPr>
                        <a:spcAft>
                          <a:spcPts val="400"/>
                        </a:spcAft>
                      </a:pPr>
                      <a:r>
                        <a:rPr lang="en-US" sz="1600" spc="-15" dirty="0">
                          <a:latin typeface="Arial"/>
                          <a:ea typeface="Times New Roman"/>
                          <a:cs typeface="Times New Roman"/>
                        </a:rPr>
                        <a:t>Resolution of measurement</a:t>
                      </a:r>
                      <a:endParaRPr lang="en-US" sz="2400" dirty="0">
                        <a:latin typeface="Times New Roman"/>
                        <a:ea typeface="Times New Roman"/>
                        <a:cs typeface="Times New Roman"/>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r>
                        <a:rPr lang="en-US" sz="1600">
                          <a:solidFill>
                            <a:srgbClr val="000000"/>
                          </a:solidFill>
                          <a:latin typeface="Arial"/>
                          <a:ea typeface="Times New Roman"/>
                          <a:cs typeface="Times New Roman"/>
                        </a:rPr>
                        <a:t>1 mm or better </a:t>
                      </a:r>
                      <a:endParaRPr lang="en-US" sz="24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541020">
                <a:tc>
                  <a:txBody>
                    <a:bodyPr/>
                    <a:lstStyle/>
                    <a:p>
                      <a:pPr>
                        <a:spcAft>
                          <a:spcPts val="400"/>
                        </a:spcAft>
                      </a:pPr>
                      <a:r>
                        <a:rPr lang="en-US" sz="1600" spc="-10">
                          <a:latin typeface="Arial"/>
                          <a:ea typeface="Times New Roman"/>
                          <a:cs typeface="Times New Roman"/>
                        </a:rPr>
                        <a:t>Measuring  interval</a:t>
                      </a:r>
                      <a:endParaRPr lang="en-US" sz="2400">
                        <a:latin typeface="Times New Roman"/>
                        <a:ea typeface="Times New Roman"/>
                        <a:cs typeface="Times New Roman"/>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400"/>
                        </a:spcAft>
                      </a:pPr>
                      <a:r>
                        <a:rPr lang="en-US" sz="1600" spc="15" dirty="0">
                          <a:latin typeface="Arial"/>
                          <a:ea typeface="Times New Roman"/>
                          <a:cs typeface="Times New Roman"/>
                        </a:rPr>
                        <a:t>Should be programmed to store data from 1 minute one reading to 24 hours one reading </a:t>
                      </a:r>
                      <a:endParaRPr lang="en-US" sz="2400" dirty="0">
                        <a:latin typeface="Times New Roman"/>
                        <a:ea typeface="Times New Roman"/>
                        <a:cs typeface="Times New Roman"/>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270510">
                <a:tc>
                  <a:txBody>
                    <a:bodyPr/>
                    <a:lstStyle/>
                    <a:p>
                      <a:pPr>
                        <a:spcAft>
                          <a:spcPts val="400"/>
                        </a:spcAft>
                      </a:pPr>
                      <a:r>
                        <a:rPr lang="en-US" sz="1600" spc="-20">
                          <a:latin typeface="Arial"/>
                          <a:ea typeface="Times New Roman"/>
                          <a:cs typeface="Times New Roman"/>
                        </a:rPr>
                        <a:t>Settling  up Time</a:t>
                      </a:r>
                      <a:endParaRPr lang="en-US" sz="2400">
                        <a:latin typeface="Times New Roman"/>
                        <a:ea typeface="Times New Roman"/>
                        <a:cs typeface="Times New Roman"/>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400"/>
                        </a:spcAft>
                      </a:pPr>
                      <a:r>
                        <a:rPr lang="en-US" sz="1600">
                          <a:latin typeface="Arial"/>
                          <a:ea typeface="Times New Roman"/>
                          <a:cs typeface="Times New Roman"/>
                        </a:rPr>
                        <a:t>&lt;   30   minutes   after   submersion.</a:t>
                      </a:r>
                      <a:endParaRPr lang="en-US" sz="2400">
                        <a:latin typeface="Times New Roman"/>
                        <a:ea typeface="Times New Roman"/>
                        <a:cs typeface="Times New Roman"/>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541020">
                <a:tc>
                  <a:txBody>
                    <a:bodyPr/>
                    <a:lstStyle/>
                    <a:p>
                      <a:pPr>
                        <a:spcAft>
                          <a:spcPts val="400"/>
                        </a:spcAft>
                      </a:pPr>
                      <a:r>
                        <a:rPr lang="en-US" sz="1600" spc="-15">
                          <a:latin typeface="Arial"/>
                          <a:ea typeface="Times New Roman"/>
                          <a:cs typeface="Times New Roman"/>
                        </a:rPr>
                        <a:t>Recording capacity</a:t>
                      </a:r>
                      <a:endParaRPr lang="en-US" sz="2400">
                        <a:latin typeface="Times New Roman"/>
                        <a:ea typeface="Times New Roman"/>
                        <a:cs typeface="Times New Roman"/>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400"/>
                        </a:spcAft>
                      </a:pPr>
                      <a:r>
                        <a:rPr lang="en-US" sz="1600" spc="5">
                          <a:latin typeface="Arial"/>
                          <a:ea typeface="Times New Roman"/>
                          <a:cs typeface="Times New Roman"/>
                        </a:rPr>
                        <a:t>Non-Volatile flash data storage of  more than 200000 data points (at least).</a:t>
                      </a:r>
                      <a:endParaRPr lang="en-US" sz="2400">
                        <a:latin typeface="Times New Roman"/>
                        <a:ea typeface="Times New Roman"/>
                        <a:cs typeface="Times New Roman"/>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270510">
                <a:tc>
                  <a:txBody>
                    <a:bodyPr/>
                    <a:lstStyle/>
                    <a:p>
                      <a:pPr>
                        <a:spcAft>
                          <a:spcPts val="400"/>
                        </a:spcAft>
                      </a:pPr>
                      <a:r>
                        <a:rPr lang="en-US" sz="1600" spc="-25">
                          <a:latin typeface="Arial"/>
                          <a:ea typeface="Times New Roman"/>
                          <a:cs typeface="Times New Roman"/>
                        </a:rPr>
                        <a:t>Memory type</a:t>
                      </a:r>
                      <a:endParaRPr lang="en-US" sz="2400">
                        <a:latin typeface="Times New Roman"/>
                        <a:ea typeface="Times New Roman"/>
                        <a:cs typeface="Times New Roman"/>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400"/>
                        </a:spcAft>
                      </a:pPr>
                      <a:r>
                        <a:rPr lang="en-US" sz="1600" spc="-25">
                          <a:latin typeface="Arial"/>
                          <a:ea typeface="Times New Roman"/>
                          <a:cs typeface="Times New Roman"/>
                        </a:rPr>
                        <a:t>Non-Volatile Memory </a:t>
                      </a:r>
                      <a:endParaRPr lang="en-US" sz="2400">
                        <a:latin typeface="Times New Roman"/>
                        <a:ea typeface="Times New Roman"/>
                        <a:cs typeface="Times New Roman"/>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1082039">
                <a:tc>
                  <a:txBody>
                    <a:bodyPr/>
                    <a:lstStyle/>
                    <a:p>
                      <a:pPr>
                        <a:spcAft>
                          <a:spcPts val="400"/>
                        </a:spcAft>
                      </a:pPr>
                      <a:r>
                        <a:rPr lang="en-US" sz="1600" spc="-25">
                          <a:latin typeface="Arial"/>
                          <a:ea typeface="Times New Roman"/>
                          <a:cs typeface="Times New Roman"/>
                        </a:rPr>
                        <a:t>Power supply</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r>
                        <a:rPr lang="en-US" sz="1600">
                          <a:solidFill>
                            <a:srgbClr val="000000"/>
                          </a:solidFill>
                          <a:latin typeface="Arial"/>
                          <a:ea typeface="Times New Roman"/>
                          <a:cs typeface="Times New Roman"/>
                        </a:rPr>
                        <a:t>Should be equipped with lithium or alkaline battery pack, giving at least 2 years operation .Batteries must be replaceable in the field or in local offices of the Implementing Agency or supplier .Replacement batteries must be easily available in India </a:t>
                      </a:r>
                      <a:endParaRPr lang="en-US" sz="24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1082039">
                <a:tc>
                  <a:txBody>
                    <a:bodyPr/>
                    <a:lstStyle/>
                    <a:p>
                      <a:pPr>
                        <a:spcAft>
                          <a:spcPts val="400"/>
                        </a:spcAft>
                      </a:pPr>
                      <a:r>
                        <a:rPr lang="en-US" sz="1600" spc="-15">
                          <a:latin typeface="Arial"/>
                          <a:ea typeface="Times New Roman"/>
                          <a:cs typeface="Times New Roman"/>
                        </a:rPr>
                        <a:t>Communication Interface</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r>
                        <a:rPr lang="en-US" sz="1600">
                          <a:solidFill>
                            <a:srgbClr val="000000"/>
                          </a:solidFill>
                          <a:latin typeface="Arial"/>
                          <a:ea typeface="Times New Roman"/>
                          <a:cs typeface="Times New Roman"/>
                        </a:rPr>
                        <a:t>The logger must be capable of connection to a computer via USB 2.0 or better and supply should include the necessary interface cables. </a:t>
                      </a:r>
                      <a:endParaRPr lang="en-US" sz="2400">
                        <a:solidFill>
                          <a:srgbClr val="000000"/>
                        </a:solidFill>
                        <a:latin typeface="Times New Roman"/>
                        <a:ea typeface="Times New Roman"/>
                        <a:cs typeface="Times New Roman"/>
                      </a:endParaRPr>
                    </a:p>
                    <a:p>
                      <a:pPr>
                        <a:spcAft>
                          <a:spcPts val="400"/>
                        </a:spcAft>
                      </a:pPr>
                      <a:r>
                        <a:rPr lang="en-US" sz="1600">
                          <a:latin typeface="Arial"/>
                          <a:ea typeface="Times New Roman"/>
                          <a:cs typeface="Times New Roman"/>
                        </a:rPr>
                        <a:t>The logger must be capable of connection to a telemetry system </a:t>
                      </a:r>
                      <a:endParaRPr lang="en-US" sz="2400">
                        <a:latin typeface="Times New Roman"/>
                        <a:ea typeface="Times New Roman"/>
                        <a:cs typeface="Times New Roman"/>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270510">
                <a:tc>
                  <a:txBody>
                    <a:bodyPr/>
                    <a:lstStyle/>
                    <a:p>
                      <a:pPr>
                        <a:spcAft>
                          <a:spcPts val="400"/>
                        </a:spcAft>
                      </a:pPr>
                      <a:r>
                        <a:rPr lang="en-US" sz="1600" spc="-20">
                          <a:latin typeface="Arial"/>
                          <a:ea typeface="Times New Roman"/>
                          <a:cs typeface="Times New Roman"/>
                        </a:rPr>
                        <a:t>Operating temperature</a:t>
                      </a:r>
                      <a:endParaRPr lang="en-US" sz="2400">
                        <a:latin typeface="Times New Roman"/>
                        <a:ea typeface="Times New Roman"/>
                        <a:cs typeface="Times New Roman"/>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400"/>
                        </a:spcAft>
                      </a:pPr>
                      <a:r>
                        <a:rPr lang="en-US" sz="1600" spc="-25">
                          <a:latin typeface="Arial"/>
                          <a:ea typeface="Times New Roman"/>
                          <a:cs typeface="Times New Roman"/>
                        </a:rPr>
                        <a:t>Up  to 60°C</a:t>
                      </a:r>
                      <a:endParaRPr lang="en-US" sz="2400">
                        <a:latin typeface="Times New Roman"/>
                        <a:ea typeface="Times New Roman"/>
                        <a:cs typeface="Times New Roman"/>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270510">
                <a:tc>
                  <a:txBody>
                    <a:bodyPr/>
                    <a:lstStyle/>
                    <a:p>
                      <a:pPr>
                        <a:spcAft>
                          <a:spcPts val="0"/>
                        </a:spcAft>
                      </a:pPr>
                      <a:r>
                        <a:rPr lang="en-US" sz="1600">
                          <a:solidFill>
                            <a:srgbClr val="000000"/>
                          </a:solidFill>
                          <a:latin typeface="Arial"/>
                          <a:ea typeface="Times New Roman"/>
                          <a:cs typeface="Times New Roman"/>
                        </a:rPr>
                        <a:t>Operating humidity </a:t>
                      </a:r>
                      <a:endParaRPr lang="en-US" sz="2400">
                        <a:solidFill>
                          <a:srgbClr val="000000"/>
                        </a:solidFill>
                        <a:latin typeface="Times New Roman"/>
                        <a:ea typeface="Times New Roman"/>
                        <a:cs typeface="Times New Roman"/>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r>
                        <a:rPr lang="en-US" sz="1600">
                          <a:solidFill>
                            <a:srgbClr val="000000"/>
                          </a:solidFill>
                          <a:latin typeface="Arial"/>
                          <a:ea typeface="Times New Roman"/>
                          <a:cs typeface="Times New Roman"/>
                        </a:rPr>
                        <a:t>Up to 100 % </a:t>
                      </a:r>
                      <a:endParaRPr lang="en-US" sz="24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270510">
                <a:tc>
                  <a:txBody>
                    <a:bodyPr/>
                    <a:lstStyle/>
                    <a:p>
                      <a:pPr>
                        <a:spcAft>
                          <a:spcPts val="400"/>
                        </a:spcAft>
                      </a:pPr>
                      <a:r>
                        <a:rPr lang="en-US" sz="1600" spc="-10">
                          <a:latin typeface="Arial"/>
                          <a:ea typeface="Times New Roman"/>
                          <a:cs typeface="Times New Roman"/>
                        </a:rPr>
                        <a:t>Built in clock</a:t>
                      </a:r>
                      <a:endParaRPr lang="en-US" sz="2400">
                        <a:latin typeface="Times New Roman"/>
                        <a:ea typeface="Times New Roman"/>
                        <a:cs typeface="Times New Roman"/>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400"/>
                        </a:spcAft>
                      </a:pPr>
                      <a:r>
                        <a:rPr lang="en-US" sz="1600" spc="5">
                          <a:latin typeface="Arial"/>
                          <a:ea typeface="Times New Roman"/>
                          <a:cs typeface="Times New Roman"/>
                        </a:rPr>
                        <a:t>Accurate to ± 1 minute  per month</a:t>
                      </a:r>
                      <a:endParaRPr lang="en-US" sz="2400">
                        <a:latin typeface="Times New Roman"/>
                        <a:ea typeface="Times New Roman"/>
                        <a:cs typeface="Times New Roman"/>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270510">
                <a:tc>
                  <a:txBody>
                    <a:bodyPr/>
                    <a:lstStyle/>
                    <a:p>
                      <a:pPr>
                        <a:spcAft>
                          <a:spcPts val="400"/>
                        </a:spcAft>
                      </a:pPr>
                      <a:r>
                        <a:rPr lang="en-US" sz="1600" spc="-15">
                          <a:latin typeface="Arial"/>
                          <a:ea typeface="Times New Roman"/>
                          <a:cs typeface="Times New Roman"/>
                        </a:rPr>
                        <a:t>Displayed time resolution</a:t>
                      </a:r>
                      <a:endParaRPr lang="en-US" sz="2400">
                        <a:latin typeface="Times New Roman"/>
                        <a:ea typeface="Times New Roman"/>
                        <a:cs typeface="Times New Roman"/>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400"/>
                        </a:spcAft>
                      </a:pPr>
                      <a:r>
                        <a:rPr lang="en-US" sz="1600" spc="-30">
                          <a:latin typeface="Arial"/>
                          <a:ea typeface="Times New Roman"/>
                          <a:cs typeface="Times New Roman"/>
                        </a:rPr>
                        <a:t>1 second </a:t>
                      </a:r>
                      <a:r>
                        <a:rPr lang="en-US" sz="1600" spc="20">
                          <a:latin typeface="Arial"/>
                          <a:ea typeface="Times New Roman"/>
                          <a:cs typeface="Times New Roman"/>
                        </a:rPr>
                        <a:t>or better</a:t>
                      </a:r>
                      <a:endParaRPr lang="en-US" sz="2400">
                        <a:latin typeface="Times New Roman"/>
                        <a:ea typeface="Times New Roman"/>
                        <a:cs typeface="Times New Roman"/>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270510">
                <a:tc>
                  <a:txBody>
                    <a:bodyPr/>
                    <a:lstStyle/>
                    <a:p>
                      <a:pPr>
                        <a:spcAft>
                          <a:spcPts val="400"/>
                        </a:spcAft>
                      </a:pPr>
                      <a:r>
                        <a:rPr lang="en-US" sz="1600" spc="-15">
                          <a:latin typeface="Arial"/>
                          <a:ea typeface="Times New Roman"/>
                          <a:cs typeface="Times New Roman"/>
                        </a:rPr>
                        <a:t>Over-voltage protection</a:t>
                      </a:r>
                      <a:r>
                        <a:rPr lang="en-US" sz="1600">
                          <a:latin typeface="Arial"/>
                          <a:ea typeface="Times New Roman"/>
                          <a:cs typeface="Times New Roman"/>
                        </a:rPr>
                        <a:t> </a:t>
                      </a:r>
                      <a:endParaRPr lang="en-US" sz="2400">
                        <a:latin typeface="Times New Roman"/>
                        <a:ea typeface="Times New Roman"/>
                        <a:cs typeface="Times New Roman"/>
                      </a:endParaRPr>
                    </a:p>
                  </a:txBody>
                  <a:tcPr marL="68580" marR="68580"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a:spcAft>
                          <a:spcPts val="400"/>
                        </a:spcAft>
                      </a:pPr>
                      <a:r>
                        <a:rPr lang="en-US" sz="1600" spc="-5" dirty="0">
                          <a:latin typeface="Arial"/>
                          <a:ea typeface="Times New Roman"/>
                          <a:cs typeface="Times New Roman"/>
                        </a:rPr>
                        <a:t>Should include lightening, over voltage and surge protection</a:t>
                      </a:r>
                      <a:endParaRPr lang="en-US" sz="2400" dirty="0">
                        <a:latin typeface="Times New Roman"/>
                        <a:ea typeface="Times New Roman"/>
                        <a:cs typeface="Times New Roman"/>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8|1.4|4.8|6.8|19|8.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8&quot;/&gt;&lt;lineCharCount val=&quot;58&quot;/&gt;&lt;lineCharCount val=&quot;21&quot;/&gt;&lt;lineCharCount val=&quot;58&quot;/&gt;&lt;lineCharCount val=&quot;27&quot;/&gt;&lt;lineCharCount val=&quot;1&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TIMING" val="|10.3|3|7.7|2|4.6|2.7|2.3"/>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1&quot;/&gt;&lt;lineCharCount val=&quot;51&quot;/&gt;&lt;lineCharCount val=&quot;57&quot;/&gt;&lt;lineCharCount val=&quot;13&quot;/&gt;&lt;lineCharCount val=&quot;21&quot;/&gt;&lt;lineCharCount val=&quot;56&quot;/&gt;&lt;lineCharCount val=&quot;19&quot;/&gt;&lt;lineCharCount val=&quot;25&quot;/&gt;&lt;lineCharCount val=&quot;5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TIMING" val="|29.3|5.6|13.5"/>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1&quot;/&gt;&lt;lineCharCount val=&quot;31&quot;/&gt;&lt;lineCharCount val=&quot;5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967</Words>
  <Application>Microsoft Office PowerPoint</Application>
  <PresentationFormat>On-screen Show (4:3)</PresentationFormat>
  <Paragraphs>103</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Module – Groundwater Level Measurement</vt:lpstr>
      <vt:lpstr>Ground Water</vt:lpstr>
      <vt:lpstr>Ground Water Applications</vt:lpstr>
      <vt:lpstr>Ground Water Continued</vt:lpstr>
      <vt:lpstr>DWLR Options</vt:lpstr>
      <vt:lpstr>Vented Vs Non Vented</vt:lpstr>
      <vt:lpstr>Battery Voltage</vt:lpstr>
      <vt:lpstr>Specifications</vt:lpstr>
      <vt:lpstr>Data logger</vt:lpstr>
      <vt:lpstr>Enclosure</vt:lpstr>
      <vt:lpstr>Cable </vt:lpstr>
      <vt:lpstr>Telemetry System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akbansal</dc:creator>
  <cp:lastModifiedBy>akbansal</cp:lastModifiedBy>
  <cp:revision>8</cp:revision>
  <dcterms:created xsi:type="dcterms:W3CDTF">2016-02-17T05:21:32Z</dcterms:created>
  <dcterms:modified xsi:type="dcterms:W3CDTF">2016-02-17T09:40:13Z</dcterms:modified>
</cp:coreProperties>
</file>